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44018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800225" y="1766683"/>
            <a:ext cx="10801350" cy="3758261"/>
          </a:xfrm>
          <a:prstGeom prst="rect">
            <a:avLst/>
          </a:prstGeom>
        </p:spPr>
        <p:txBody>
          <a:bodyPr anchor="b"/>
          <a:lstStyle>
            <a:lvl1pPr algn="ctr"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800225" y="5669874"/>
            <a:ext cx="10801350" cy="260629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800"/>
            </a:lvl1pPr>
            <a:lvl2pPr marL="0" indent="0" algn="ctr">
              <a:buSzTx/>
              <a:buFontTx/>
              <a:buNone/>
              <a:defRPr sz="2800"/>
            </a:lvl2pPr>
            <a:lvl3pPr marL="0" indent="0" algn="ctr">
              <a:buSzTx/>
              <a:buFontTx/>
              <a:buNone/>
              <a:defRPr sz="2800"/>
            </a:lvl3pPr>
            <a:lvl4pPr marL="0" indent="0" algn="ctr">
              <a:buSzTx/>
              <a:buFontTx/>
              <a:buNone/>
              <a:defRPr sz="2800"/>
            </a:lvl4pPr>
            <a:lvl5pPr marL="0" indent="0" algn="ctr"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10306287" y="574734"/>
            <a:ext cx="3105390" cy="914826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990122" y="574734"/>
            <a:ext cx="9136145" cy="914826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61741" indent="-697999"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3614947" indent="-424355"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3391093" y="10149954"/>
            <a:ext cx="290621" cy="294639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982621" y="2691253"/>
            <a:ext cx="12421556" cy="4490422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982621" y="7224155"/>
            <a:ext cx="12421556" cy="236140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990122" y="2873668"/>
            <a:ext cx="6120769" cy="684933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991999" y="574734"/>
            <a:ext cx="12421553" cy="208653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992000" y="2646273"/>
            <a:ext cx="6092636" cy="1296901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800"/>
            </a:lvl1pPr>
            <a:lvl2pPr marL="0" indent="0">
              <a:buSzTx/>
              <a:buFontTx/>
              <a:buNone/>
              <a:defRPr b="1" sz="2800"/>
            </a:lvl2pPr>
            <a:lvl3pPr marL="0" indent="0">
              <a:buSzTx/>
              <a:buFontTx/>
              <a:buNone/>
              <a:defRPr b="1" sz="2800"/>
            </a:lvl3pPr>
            <a:lvl4pPr marL="0" indent="0">
              <a:buSzTx/>
              <a:buFontTx/>
              <a:buNone/>
              <a:defRPr b="1" sz="2800"/>
            </a:lvl4pPr>
            <a:lvl5pPr marL="0" indent="0">
              <a:buSzTx/>
              <a:buFontTx/>
              <a:buNone/>
              <a:defRPr b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7290909" y="2646273"/>
            <a:ext cx="6122644" cy="1296901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992000" y="719667"/>
            <a:ext cx="4644955" cy="2518835"/>
          </a:xfrm>
          <a:prstGeom prst="rect">
            <a:avLst/>
          </a:prstGeom>
        </p:spPr>
        <p:txBody>
          <a:bodyPr anchor="b"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6122641" y="1554281"/>
            <a:ext cx="7290911" cy="7671449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 marL="842868" indent="-302776">
              <a:defRPr sz="3700"/>
            </a:lvl2pPr>
            <a:lvl3pPr marL="1437026" indent="-356844">
              <a:defRPr sz="3700"/>
            </a:lvl3pPr>
            <a:lvl4pPr marL="2054691" indent="-434419">
              <a:defRPr sz="3700"/>
            </a:lvl4pPr>
            <a:lvl5pPr marL="2594781" indent="-434419"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992000" y="3238498"/>
            <a:ext cx="4644955" cy="5999726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992000" y="719667"/>
            <a:ext cx="4644955" cy="2518835"/>
          </a:xfrm>
          <a:prstGeom prst="rect">
            <a:avLst/>
          </a:prstGeom>
        </p:spPr>
        <p:txBody>
          <a:bodyPr anchor="b"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6122641" y="1554281"/>
            <a:ext cx="7290911" cy="76714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992000" y="3238500"/>
            <a:ext cx="4644955" cy="599972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90122" y="574734"/>
            <a:ext cx="12421556" cy="208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90122" y="2873668"/>
            <a:ext cx="12421556" cy="6849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3121056" y="10145414"/>
            <a:ext cx="290621" cy="2946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70044" marR="0" indent="-270044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858357" marR="0" indent="-318267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467635" marR="0" indent="-387456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44626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584718" marR="0" indent="-424356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124807" marR="0" indent="-424356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664898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204989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745078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Jack Guo…"/>
          <p:cNvSpPr txBox="1"/>
          <p:nvPr/>
        </p:nvSpPr>
        <p:spPr>
          <a:xfrm>
            <a:off x="6590030" y="5853507"/>
            <a:ext cx="1221737" cy="878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三毛</a:t>
            </a:r>
          </a:p>
        </p:txBody>
      </p:sp>
      <p:sp>
        <p:nvSpPr>
          <p:cNvPr id="129" name="TypeScript 介绍"/>
          <p:cNvSpPr txBox="1"/>
          <p:nvPr/>
        </p:nvSpPr>
        <p:spPr>
          <a:xfrm>
            <a:off x="1904170" y="4120381"/>
            <a:ext cx="10873208" cy="106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TypeScript With 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pm install @types/vue -D"/>
          <p:cNvSpPr txBox="1"/>
          <p:nvPr/>
        </p:nvSpPr>
        <p:spPr>
          <a:xfrm>
            <a:off x="4724051" y="1308099"/>
            <a:ext cx="495370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npm install @types/vue -D</a:t>
            </a:r>
          </a:p>
        </p:txBody>
      </p:sp>
      <p:sp>
        <p:nvSpPr>
          <p:cNvPr id="166" name="仅仅是导入声明文件"/>
          <p:cNvSpPr txBox="1"/>
          <p:nvPr/>
        </p:nvSpPr>
        <p:spPr>
          <a:xfrm>
            <a:off x="5165452" y="7797799"/>
            <a:ext cx="366251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0734" indent="-280734">
              <a:buSzPct val="100000"/>
              <a:buChar char="•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仅仅是导入声明文件</a:t>
            </a:r>
          </a:p>
        </p:txBody>
      </p:sp>
      <p:sp>
        <p:nvSpPr>
          <p:cNvPr id="167" name="确定运行时的依赖关系"/>
          <p:cNvSpPr txBox="1"/>
          <p:nvPr/>
        </p:nvSpPr>
        <p:spPr>
          <a:xfrm>
            <a:off x="5165452" y="8559799"/>
            <a:ext cx="407089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0734" indent="-280734">
              <a:buSzPct val="100000"/>
              <a:buChar char="•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确定运行时的依赖关系</a:t>
            </a:r>
          </a:p>
        </p:txBody>
      </p:sp>
      <p:sp>
        <p:nvSpPr>
          <p:cNvPr id="168" name="Line"/>
          <p:cNvSpPr/>
          <p:nvPr/>
        </p:nvSpPr>
        <p:spPr>
          <a:xfrm>
            <a:off x="7200899" y="6126283"/>
            <a:ext cx="7" cy="128046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8131" y="2386886"/>
            <a:ext cx="8276291" cy="316861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5" grpId="1"/>
      <p:bldP build="whole" bldLvl="1" animBg="1" rev="0" advAuto="0" spid="169" grpId="2"/>
      <p:bldP build="whole" bldLvl="1" animBg="1" rev="0" advAuto="0" spid="168" grpId="3"/>
      <p:bldP build="whole" bldLvl="1" animBg="1" rev="0" advAuto="0" spid="166" grpId="4"/>
      <p:bldP build="whole" bldLvl="1" animBg="1" rev="0" advAuto="0" spid="167" grpId="5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Vue Prop 的验证那些事"/>
          <p:cNvSpPr txBox="1"/>
          <p:nvPr/>
        </p:nvSpPr>
        <p:spPr>
          <a:xfrm>
            <a:off x="2671980" y="4762498"/>
            <a:ext cx="87770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Vue Prop 的验证那些事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5932" y="1085697"/>
            <a:ext cx="3659367" cy="33171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4413" y="1085697"/>
            <a:ext cx="4133375" cy="33171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5932" y="5720326"/>
            <a:ext cx="3659367" cy="35175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66250" y="5308600"/>
            <a:ext cx="3949704" cy="4572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3" grpId="1"/>
      <p:bldP build="whole" bldLvl="1" animBg="1" rev="0" advAuto="0" spid="175" grpId="3"/>
      <p:bldP build="whole" bldLvl="1" animBg="1" rev="0" advAuto="0" spid="174" grpId="2"/>
      <p:bldP build="whole" bldLvl="1" animBg="1" rev="0" advAuto="0" spid="176" grpId="4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756" y="3100159"/>
            <a:ext cx="11630288" cy="45946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8544" y="1534167"/>
            <a:ext cx="9404712" cy="41239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6700" y="6457950"/>
            <a:ext cx="5910749" cy="20947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450" y="1416050"/>
            <a:ext cx="7200900" cy="1104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7550" y="3194050"/>
            <a:ext cx="7886700" cy="1282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800" y="6997699"/>
            <a:ext cx="6158477" cy="18344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86" name="Line"/>
          <p:cNvSpPr/>
          <p:nvPr/>
        </p:nvSpPr>
        <p:spPr>
          <a:xfrm flipH="1">
            <a:off x="4666901" y="5257705"/>
            <a:ext cx="1333159" cy="969312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Line"/>
          <p:cNvSpPr/>
          <p:nvPr/>
        </p:nvSpPr>
        <p:spPr>
          <a:xfrm>
            <a:off x="8343899" y="5158830"/>
            <a:ext cx="1095926" cy="109592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77225" y="7333109"/>
            <a:ext cx="5816932" cy="114551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89" name="Rectangle"/>
          <p:cNvSpPr/>
          <p:nvPr/>
        </p:nvSpPr>
        <p:spPr>
          <a:xfrm>
            <a:off x="12611099" y="7587553"/>
            <a:ext cx="764884" cy="405414"/>
          </a:xfrm>
          <a:prstGeom prst="rect">
            <a:avLst/>
          </a:prstGeom>
          <a:ln w="25400">
            <a:solidFill>
              <a:srgbClr val="D9544E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不是 string"/>
          <p:cNvSpPr txBox="1"/>
          <p:nvPr/>
        </p:nvSpPr>
        <p:spPr>
          <a:xfrm>
            <a:off x="11072166" y="9131299"/>
            <a:ext cx="182996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不是 string</a:t>
            </a:r>
          </a:p>
        </p:txBody>
      </p:sp>
      <p:sp>
        <p:nvSpPr>
          <p:cNvPr id="191" name="Line"/>
          <p:cNvSpPr/>
          <p:nvPr/>
        </p:nvSpPr>
        <p:spPr>
          <a:xfrm flipH="1">
            <a:off x="12491587" y="8144208"/>
            <a:ext cx="386217" cy="853783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5" grpId="3"/>
      <p:bldP build="whole" bldLvl="1" animBg="1" rev="0" advAuto="0" spid="187" grpId="4"/>
      <p:bldP build="whole" bldLvl="1" animBg="1" rev="0" advAuto="0" spid="184" grpId="1"/>
      <p:bldP build="whole" bldLvl="1" animBg="1" rev="0" advAuto="0" spid="188" grpId="5"/>
      <p:bldP build="whole" bldLvl="1" animBg="1" rev="0" advAuto="0" spid="191" grpId="7"/>
      <p:bldP build="whole" bldLvl="1" animBg="1" rev="0" advAuto="0" spid="189" grpId="6"/>
      <p:bldP build="whole" bldLvl="1" animBg="1" rev="0" advAuto="0" spid="190" grpId="8"/>
      <p:bldP build="whole" bldLvl="1" animBg="1" rev="0" advAuto="0" spid="186" grpId="2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893570"/>
            <a:ext cx="11072863" cy="98146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097" y="2787309"/>
            <a:ext cx="12415606" cy="52203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95" name="Line"/>
          <p:cNvSpPr/>
          <p:nvPr/>
        </p:nvSpPr>
        <p:spPr>
          <a:xfrm flipV="1">
            <a:off x="8131423" y="2527746"/>
            <a:ext cx="796578" cy="152648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Rounded Rectangle"/>
          <p:cNvSpPr/>
          <p:nvPr/>
        </p:nvSpPr>
        <p:spPr>
          <a:xfrm>
            <a:off x="2400300" y="4725518"/>
            <a:ext cx="5863829" cy="815651"/>
          </a:xfrm>
          <a:prstGeom prst="roundRect">
            <a:avLst>
              <a:gd name="adj" fmla="val 23356"/>
            </a:avLst>
          </a:prstGeom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2"/>
      <p:bldP build="whole" bldLvl="1" animBg="1" rev="0" advAuto="0" spid="195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5257" y="3248116"/>
            <a:ext cx="7571286" cy="137777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5257" y="5452209"/>
            <a:ext cx="7571286" cy="14470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5257" y="7725557"/>
            <a:ext cx="7571286" cy="14361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29050" y="910488"/>
            <a:ext cx="6743700" cy="15113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2"/>
      <p:bldP build="whole" bldLvl="1" animBg="1" rev="0" advAuto="0" spid="198" grpId="1"/>
      <p:bldP build="whole" bldLvl="1" animBg="1" rev="0" advAuto="0" spid="200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/>
          <p:nvPr/>
        </p:nvSpPr>
        <p:spPr>
          <a:xfrm flipH="1">
            <a:off x="4532095" y="3860029"/>
            <a:ext cx="1325565" cy="1790696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4" name="Line"/>
          <p:cNvSpPr/>
          <p:nvPr/>
        </p:nvSpPr>
        <p:spPr>
          <a:xfrm>
            <a:off x="8477580" y="3859988"/>
            <a:ext cx="906623" cy="178873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952" y="6430202"/>
            <a:ext cx="6689615" cy="125264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432" y="6376839"/>
            <a:ext cx="6375404" cy="135936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207" name="Rounded Rectangle"/>
          <p:cNvSpPr/>
          <p:nvPr/>
        </p:nvSpPr>
        <p:spPr>
          <a:xfrm>
            <a:off x="12732442" y="6650121"/>
            <a:ext cx="894658" cy="609604"/>
          </a:xfrm>
          <a:prstGeom prst="roundRect">
            <a:avLst>
              <a:gd name="adj" fmla="val 22014"/>
            </a:avLst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8" name="Line"/>
          <p:cNvSpPr/>
          <p:nvPr/>
        </p:nvSpPr>
        <p:spPr>
          <a:xfrm flipV="1">
            <a:off x="12169923" y="7485260"/>
            <a:ext cx="911078" cy="91107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？？？"/>
          <p:cNvSpPr txBox="1"/>
          <p:nvPr/>
        </p:nvSpPr>
        <p:spPr>
          <a:xfrm>
            <a:off x="11288065" y="8462877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？？？</a:t>
            </a:r>
          </a:p>
        </p:txBody>
      </p:sp>
      <p:pic>
        <p:nvPicPr>
          <p:cNvPr id="21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9874" y="1409157"/>
            <a:ext cx="8222052" cy="16636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4" grpId="3"/>
      <p:bldP build="whole" bldLvl="1" animBg="1" rev="0" advAuto="0" spid="203" grpId="1"/>
      <p:bldP build="whole" bldLvl="1" animBg="1" rev="0" advAuto="0" spid="209" grpId="6"/>
      <p:bldP build="whole" bldLvl="1" animBg="1" rev="0" advAuto="0" spid="208" grpId="5"/>
      <p:bldP build="whole" bldLvl="1" animBg="1" rev="0" advAuto="0" spid="207" grpId="7"/>
      <p:bldP build="whole" bldLvl="1" animBg="1" rev="0" advAuto="0" spid="206" grpId="2"/>
      <p:bldP build="whole" bldLvl="1" animBg="1" rev="0" advAuto="0" spid="205" grpId="4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270" y="1048844"/>
            <a:ext cx="11517260" cy="86973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模块导入"/>
          <p:cNvSpPr txBox="1"/>
          <p:nvPr/>
        </p:nvSpPr>
        <p:spPr>
          <a:xfrm>
            <a:off x="4141797" y="3663948"/>
            <a:ext cx="520552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TypeScript 基础知识补充</a:t>
            </a:r>
          </a:p>
        </p:txBody>
      </p:sp>
      <p:sp>
        <p:nvSpPr>
          <p:cNvPr id="132" name="在 TypeScript下 写一个正确的组件"/>
          <p:cNvSpPr txBox="1"/>
          <p:nvPr/>
        </p:nvSpPr>
        <p:spPr>
          <a:xfrm>
            <a:off x="4242737" y="6394448"/>
            <a:ext cx="603401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在 TypeScript下封装一个组件</a:t>
            </a:r>
          </a:p>
        </p:txBody>
      </p:sp>
      <p:sp>
        <p:nvSpPr>
          <p:cNvPr id="133" name="Vue Prop 的验证那些事"/>
          <p:cNvSpPr txBox="1"/>
          <p:nvPr/>
        </p:nvSpPr>
        <p:spPr>
          <a:xfrm>
            <a:off x="4248260" y="5029198"/>
            <a:ext cx="478229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Vue Prop 的验证那些事</a:t>
            </a:r>
          </a:p>
        </p:txBody>
      </p:sp>
      <p:sp>
        <p:nvSpPr>
          <p:cNvPr id="134" name="文本框 75"/>
          <p:cNvSpPr txBox="1"/>
          <p:nvPr/>
        </p:nvSpPr>
        <p:spPr>
          <a:xfrm>
            <a:off x="2854573" y="3547488"/>
            <a:ext cx="919537" cy="9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009" tIns="72009" rIns="72009" bIns="72009">
            <a:spAutoFit/>
          </a:bodyPr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35" name="文本框 75"/>
          <p:cNvSpPr txBox="1"/>
          <p:nvPr/>
        </p:nvSpPr>
        <p:spPr>
          <a:xfrm>
            <a:off x="2854573" y="4912740"/>
            <a:ext cx="919537" cy="9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009" tIns="72009" rIns="72009" bIns="72009">
            <a:spAutoFit/>
          </a:bodyPr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36" name="文本框 75"/>
          <p:cNvSpPr txBox="1"/>
          <p:nvPr/>
        </p:nvSpPr>
        <p:spPr>
          <a:xfrm>
            <a:off x="2854573" y="6277990"/>
            <a:ext cx="919537" cy="9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009" tIns="72009" rIns="72009" bIns="72009">
            <a:spAutoFit/>
          </a:bodyPr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564" y="3652252"/>
            <a:ext cx="12326672" cy="34904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在 TypeScript下 写一个正确的组件"/>
          <p:cNvSpPr txBox="1"/>
          <p:nvPr/>
        </p:nvSpPr>
        <p:spPr>
          <a:xfrm>
            <a:off x="1683715" y="4762499"/>
            <a:ext cx="1103437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在 TypeScript下封装一个组件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Screen Shot 2018-07-14 at 8.48.10 AM.png" descr="Screen Shot 2018-07-14 at 8.48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2385" y="0"/>
            <a:ext cx="11397030" cy="1079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creen Shot 2018-07-14 at 9.36.25 AM.png" descr="Screen Shot 2018-07-14 at 9.36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35"/>
            <a:ext cx="14401800" cy="107807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2527" y="3285126"/>
            <a:ext cx="12016746" cy="4224748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creen Shot 2018-07-14 at 10.29.20 AM.png" descr="Screen Shot 2018-07-14 at 10.29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7947"/>
            <a:ext cx="14401800" cy="9559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341" y="3708933"/>
            <a:ext cx="11029118" cy="337713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Q&amp;A"/>
          <p:cNvSpPr txBox="1"/>
          <p:nvPr/>
        </p:nvSpPr>
        <p:spPr>
          <a:xfrm>
            <a:off x="5807827" y="4589781"/>
            <a:ext cx="2786146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THINKS"/>
          <p:cNvSpPr txBox="1"/>
          <p:nvPr/>
        </p:nvSpPr>
        <p:spPr>
          <a:xfrm>
            <a:off x="4820291" y="4589781"/>
            <a:ext cx="4761219" cy="1615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0">
                <a:solidFill>
                  <a:srgbClr val="FFFFFF"/>
                </a:solidFill>
              </a:defRPr>
            </a:lvl1pPr>
          </a:lstStyle>
          <a:p>
            <a:pPr/>
            <a:r>
              <a:t>THINKS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模块导入"/>
          <p:cNvSpPr txBox="1"/>
          <p:nvPr/>
        </p:nvSpPr>
        <p:spPr>
          <a:xfrm>
            <a:off x="2405805" y="4762498"/>
            <a:ext cx="959019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TypeScript 基础知识补充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模块导入"/>
          <p:cNvSpPr txBox="1"/>
          <p:nvPr/>
        </p:nvSpPr>
        <p:spPr>
          <a:xfrm>
            <a:off x="635687" y="457198"/>
            <a:ext cx="448544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81263" indent="-481263">
              <a:buSzPct val="100000"/>
              <a:buAutoNum type="arabicPeriod" startAt="1"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Interface 函数类型</a:t>
            </a:r>
          </a:p>
        </p:txBody>
      </p:sp>
      <p:sp>
        <p:nvSpPr>
          <p:cNvPr id="141" name="Line"/>
          <p:cNvSpPr/>
          <p:nvPr/>
        </p:nvSpPr>
        <p:spPr>
          <a:xfrm>
            <a:off x="7200900" y="4348865"/>
            <a:ext cx="0" cy="1599346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350" y="6265102"/>
            <a:ext cx="9309100" cy="35433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5629" y="1947614"/>
            <a:ext cx="4090545" cy="20843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6350" y="6265102"/>
            <a:ext cx="7115028" cy="35433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3"/>
      <p:bldP build="whole" bldLvl="1" animBg="1" rev="0" advAuto="0" spid="141" grpId="2"/>
      <p:bldP build="whole" bldLvl="1" animBg="1" rev="0" advAuto="0" spid="143" grpId="1"/>
      <p:bldP build="whole" bldLvl="1" animBg="1" rev="0" advAuto="0" spid="144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e"/>
          <p:cNvSpPr/>
          <p:nvPr/>
        </p:nvSpPr>
        <p:spPr>
          <a:xfrm>
            <a:off x="7200894" y="4414649"/>
            <a:ext cx="7" cy="178252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5860" y="1070663"/>
            <a:ext cx="6530080" cy="26779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6863208"/>
            <a:ext cx="13462000" cy="1612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4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3759198" y="3781216"/>
            <a:ext cx="7" cy="194018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385" y="1124305"/>
            <a:ext cx="4531630" cy="19401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6390977"/>
            <a:ext cx="7584107" cy="22725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53" name="Line"/>
          <p:cNvSpPr/>
          <p:nvPr/>
        </p:nvSpPr>
        <p:spPr>
          <a:xfrm>
            <a:off x="6380746" y="2094396"/>
            <a:ext cx="2147065" cy="7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Line"/>
          <p:cNvSpPr/>
          <p:nvPr/>
        </p:nvSpPr>
        <p:spPr>
          <a:xfrm>
            <a:off x="11726577" y="4120098"/>
            <a:ext cx="7" cy="154397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2139" y="825690"/>
            <a:ext cx="4873280" cy="26948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78573" y="6253518"/>
            <a:ext cx="4696020" cy="25475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6" grpId="6"/>
      <p:bldP build="whole" bldLvl="1" animBg="1" rev="0" advAuto="0" spid="150" grpId="1"/>
      <p:bldP build="whole" bldLvl="1" animBg="1" rev="0" advAuto="0" spid="155" grpId="4"/>
      <p:bldP build="whole" bldLvl="1" animBg="1" rev="0" advAuto="0" spid="153" grpId="3"/>
      <p:bldP build="whole" bldLvl="1" animBg="1" rev="0" advAuto="0" spid="152" grpId="2"/>
      <p:bldP build="whole" bldLvl="1" animBg="1" rev="0" advAuto="0" spid="154" grpId="5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9300" y="2019300"/>
            <a:ext cx="10363200" cy="675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8-07-07 at 9.31.50 PM.png" descr="Screen Shot 2018-07-07 at 9.31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61" y="0"/>
            <a:ext cx="13956879" cy="1079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当以非相对路径导入一个 JavaScript 模块时，导入的是什么？"/>
          <p:cNvSpPr txBox="1"/>
          <p:nvPr/>
        </p:nvSpPr>
        <p:spPr>
          <a:xfrm>
            <a:off x="645436" y="838199"/>
            <a:ext cx="846998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81263" indent="-481263">
              <a:buSzPct val="100000"/>
              <a:buAutoNum type="arabicPeriod" startAt="2"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以非相对路径导入一个 JavaScript 模块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038" y="3036297"/>
            <a:ext cx="12085726" cy="5154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